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6" r:id="rId3"/>
    <p:sldId id="295" r:id="rId4"/>
    <p:sldId id="297" r:id="rId5"/>
    <p:sldId id="296" r:id="rId6"/>
    <p:sldId id="298" r:id="rId7"/>
    <p:sldId id="299" r:id="rId8"/>
    <p:sldId id="300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10A47E-8D80-869C-6818-211D201B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B4E313-A45A-A497-CE65-8F90827A9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922D19-E85B-7361-BAE8-980F98968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5A6ACE6-193C-A94F-C7C5-D9BDBC639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94F2FE-EF05-565F-8DC7-8A1B11E27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412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A4FDE-DFDC-D956-1AF4-E136B191A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37FAD41-DEFB-3ABF-8BA2-DC8B6291E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997A81-6715-34A9-730E-1C1663F6F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87EEEF-ED9A-D5FE-501A-75273B869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49BF53-08CF-D9E0-9FE5-FDAC28A8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775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8281DA0-01F0-AE8F-3C70-5A2422B632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97D4A5E-E9AA-2724-7738-D1194FDA6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3A4081-A53A-5D39-3502-514FB2488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55D8CA9-8816-ED53-CB47-01D054CE8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A5DC37-F1C2-B42D-FA41-185B21399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970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0BEB46-F9A5-DBB8-E42C-CB650D16E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DB63F3D-42B6-EBBD-928C-DD0BE8BE5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F9A326C-D250-E62A-A4A3-4006B55CB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65643B-0077-EBBA-C742-E14B200AB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842584-B419-1182-549C-2BC2153A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040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281952-EE6D-D624-9070-6D8D19400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EB61B21-AB93-DE23-71AB-DC27EBA97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085C73-9EDD-7B6A-8CD9-5EF155EC2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06227E-B2BF-5E50-172A-8144CCB0D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73A230-C2D1-0BA0-13E7-F12A3FA9D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654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936689-A024-9478-42F5-11C74F14A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FBEE95-FFB3-E37E-4E2E-2E6D5D12E4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9190490-1A37-37AF-0880-B69795900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2ED90A-451C-A8A1-1FBF-4BD9FF442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91ADDD2-1D16-DFF8-0734-28FEB381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43187E-A8B6-B522-DE88-6939FD74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69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CE32E-921F-89BE-79D1-00528D074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F23064-B180-B07F-3AB0-016A556C0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9F6848A-4989-3C74-96EE-28CA2E0DB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26BC33E-BC4D-B0F2-BC74-FBFB0E3897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CBF4849-256A-C4FD-A90D-F234A9678E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BF0251C-9235-CBC9-7368-4977407A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1834907-34B4-3710-7EFF-42A505D87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7D3EE88-C92B-D7DE-0348-9B1EA1DC6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91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046082-131C-51DA-E6FD-E3213CA54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44D2F2F-598C-8872-8DD0-BA73C802E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5D18A5F-3BC4-72BA-A3DD-15EAFDC0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8D9AB2D-4A64-FCF5-CE1C-E979039A2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377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C56D0F7-1ACC-6380-00EE-3A4225B16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ADF56FB-AE4F-98D9-8D75-E268543DB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633F53-47DB-3613-5074-B00A111C7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9421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C80F07-80DB-A964-838E-8D905C4E1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21EE60-CA6B-5E93-4BB2-B73EFA2DE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2D14988-4D77-0651-A957-081065716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070EDAB-D96E-0677-7FBF-A93F3FCEF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5972B60-FD1F-01D3-3638-D8925B303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73309F8-B1A3-BB21-D209-9E561EBDD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83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3BD95C-C600-516E-B971-FE6DF817D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D719F7B-2F4E-E325-E08D-808F9AC4F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9B7F972-50E9-8744-5BA3-1FD0CDC1C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6DB6DD-CF9B-425F-1B82-39DE7A899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3634CF6-4139-558B-776D-C0C9A9498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6E6F770-8271-1C5D-7C5A-056E2DDB7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139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167D1C1-6D0D-2828-FC51-C30F950C3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FA75F3F-F8DC-1488-A92E-83F967FEE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DBFFFE8-9255-55E9-E93E-D0AE59801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1F663-DA7E-4900-A4D1-B8306A0D02E8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7ECE717-2FA0-D565-DAF9-3969B5D24F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0D9F87-6F25-C379-A704-10D365C16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3CD64-3077-46EA-8AB6-DA83E8C4DC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468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6C4DA61-775F-0471-20A0-145DF72F4EC1}"/>
              </a:ext>
            </a:extLst>
          </p:cNvPr>
          <p:cNvSpPr txBox="1"/>
          <p:nvPr/>
        </p:nvSpPr>
        <p:spPr>
          <a:xfrm>
            <a:off x="954156" y="310382"/>
            <a:ext cx="739471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b="1" dirty="0"/>
          </a:p>
          <a:p>
            <a:r>
              <a:rPr lang="pt-BR" sz="2800" b="1" dirty="0">
                <a:solidFill>
                  <a:srgbClr val="002060"/>
                </a:solidFill>
              </a:rPr>
              <a:t>Projeto Proclamar a Palavra   (2019 a 2023)</a:t>
            </a:r>
          </a:p>
          <a:p>
            <a:endParaRPr lang="pt-BR" sz="2400" b="1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BC6ED4D-5714-569D-DA90-CD7902E28EB7}"/>
              </a:ext>
            </a:extLst>
          </p:cNvPr>
          <p:cNvSpPr txBox="1"/>
          <p:nvPr/>
        </p:nvSpPr>
        <p:spPr>
          <a:xfrm>
            <a:off x="954156" y="1696277"/>
            <a:ext cx="306125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Casa da Palavra</a:t>
            </a:r>
          </a:p>
          <a:p>
            <a:endParaRPr lang="pt-BR" dirty="0"/>
          </a:p>
          <a:p>
            <a:r>
              <a:rPr lang="pt-BR" dirty="0"/>
              <a:t>-Celebração da Palavra</a:t>
            </a:r>
          </a:p>
          <a:p>
            <a:r>
              <a:rPr lang="pt-BR" dirty="0"/>
              <a:t>-Grupos de Reflexão Bíblica</a:t>
            </a:r>
          </a:p>
          <a:p>
            <a:r>
              <a:rPr lang="pt-BR" dirty="0"/>
              <a:t>-Catequese atenta a cultura urbana</a:t>
            </a:r>
          </a:p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A0C3055-A0F3-BC11-B181-C38327D78CA7}"/>
              </a:ext>
            </a:extLst>
          </p:cNvPr>
          <p:cNvSpPr txBox="1"/>
          <p:nvPr/>
        </p:nvSpPr>
        <p:spPr>
          <a:xfrm>
            <a:off x="4257260" y="1696277"/>
            <a:ext cx="38497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Casa do Pão</a:t>
            </a:r>
          </a:p>
          <a:p>
            <a:endParaRPr lang="pt-BR" dirty="0"/>
          </a:p>
          <a:p>
            <a:r>
              <a:rPr lang="pt-BR" dirty="0"/>
              <a:t>-Valorizar a Religiosidade Popular</a:t>
            </a:r>
          </a:p>
          <a:p>
            <a:r>
              <a:rPr lang="pt-BR" dirty="0"/>
              <a:t>-Garantir que as orientações do SAL sejam assumidas</a:t>
            </a:r>
          </a:p>
          <a:p>
            <a:r>
              <a:rPr lang="pt-BR" dirty="0"/>
              <a:t>-Espiritualidade do Seguimento de Jesus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533AFEF-61D1-5BCC-F405-D97C7E5BE264}"/>
              </a:ext>
            </a:extLst>
          </p:cNvPr>
          <p:cNvSpPr txBox="1"/>
          <p:nvPr/>
        </p:nvSpPr>
        <p:spPr>
          <a:xfrm>
            <a:off x="8348869" y="1643231"/>
            <a:ext cx="37106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Casa da Caridade</a:t>
            </a:r>
          </a:p>
          <a:p>
            <a:endParaRPr lang="pt-BR" dirty="0"/>
          </a:p>
          <a:p>
            <a:r>
              <a:rPr lang="pt-BR" dirty="0"/>
              <a:t>-Opção preferencial pelos pobres (</a:t>
            </a:r>
            <a:r>
              <a:rPr lang="pt-BR" dirty="0" err="1"/>
              <a:t>Naasp’s</a:t>
            </a:r>
            <a:r>
              <a:rPr lang="pt-BR" dirty="0"/>
              <a:t>), </a:t>
            </a:r>
            <a:r>
              <a:rPr lang="pt-BR" dirty="0" err="1"/>
              <a:t>Reartisol</a:t>
            </a:r>
            <a:r>
              <a:rPr lang="pt-BR" dirty="0"/>
              <a:t>...</a:t>
            </a:r>
          </a:p>
          <a:p>
            <a:r>
              <a:rPr lang="pt-BR" dirty="0"/>
              <a:t>-Ecologia Integral e presença pública da Igreja</a:t>
            </a:r>
          </a:p>
          <a:p>
            <a:r>
              <a:rPr lang="pt-BR" dirty="0"/>
              <a:t>-Grupos de Fé e Política</a:t>
            </a:r>
          </a:p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A088586-A6E2-0DAA-8F0F-951F792D5153}"/>
              </a:ext>
            </a:extLst>
          </p:cNvPr>
          <p:cNvSpPr txBox="1"/>
          <p:nvPr/>
        </p:nvSpPr>
        <p:spPr>
          <a:xfrm>
            <a:off x="3708976" y="4137121"/>
            <a:ext cx="52611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Casa da Missão</a:t>
            </a:r>
          </a:p>
          <a:p>
            <a:endParaRPr lang="pt-BR" b="1" dirty="0"/>
          </a:p>
          <a:p>
            <a:pPr marL="285750" indent="-285750">
              <a:buFontTx/>
              <a:buChar char="-"/>
            </a:pPr>
            <a:r>
              <a:rPr lang="pt-BR" dirty="0"/>
              <a:t>Ação missionária em Vilas e Favelas, Edifícios e Condomínios e povoados rurais.</a:t>
            </a:r>
          </a:p>
          <a:p>
            <a:pPr marL="285750" indent="-285750">
              <a:buFontTx/>
              <a:buChar char="-"/>
            </a:pPr>
            <a:r>
              <a:rPr lang="pt-BR" dirty="0"/>
              <a:t>Juventudes.</a:t>
            </a:r>
          </a:p>
          <a:p>
            <a:pPr marL="285750" indent="-285750">
              <a:buFontTx/>
              <a:buChar char="-"/>
            </a:pPr>
            <a:r>
              <a:rPr lang="pt-BR" dirty="0"/>
              <a:t>Redes sociais como lugares de evangelização.</a:t>
            </a:r>
          </a:p>
        </p:txBody>
      </p:sp>
    </p:spTree>
    <p:extLst>
      <p:ext uri="{BB962C8B-B14F-4D97-AF65-F5344CB8AC3E}">
        <p14:creationId xmlns:p14="http://schemas.microsoft.com/office/powerpoint/2010/main" val="3672326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7783C33-7CAE-A564-AAAC-6F6868A8FCC0}"/>
              </a:ext>
            </a:extLst>
          </p:cNvPr>
          <p:cNvSpPr txBox="1"/>
          <p:nvPr/>
        </p:nvSpPr>
        <p:spPr>
          <a:xfrm>
            <a:off x="1287192" y="458790"/>
            <a:ext cx="9990408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2060"/>
                </a:solidFill>
              </a:rPr>
              <a:t>O PROCESSO DE ESCUTA DO SÍNODO NA ARQUIDIOCESE</a:t>
            </a:r>
          </a:p>
          <a:p>
            <a:endParaRPr lang="pt-BR" sz="3200" b="1" dirty="0">
              <a:solidFill>
                <a:srgbClr val="002060"/>
              </a:solidFill>
            </a:endParaRPr>
          </a:p>
          <a:p>
            <a:r>
              <a:rPr lang="pt-BR" sz="3200" b="1" dirty="0">
                <a:solidFill>
                  <a:srgbClr val="002060"/>
                </a:solidFill>
              </a:rPr>
              <a:t>Instâncias que participaram da Escuta Sinodal </a:t>
            </a:r>
            <a:endParaRPr lang="pt-BR" sz="32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BAAF991-69DC-61CE-6ACF-599B86494883}"/>
              </a:ext>
            </a:extLst>
          </p:cNvPr>
          <p:cNvSpPr txBox="1"/>
          <p:nvPr/>
        </p:nvSpPr>
        <p:spPr>
          <a:xfrm>
            <a:off x="1287192" y="2559709"/>
            <a:ext cx="87993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233 paróquias</a:t>
            </a:r>
          </a:p>
          <a:p>
            <a:r>
              <a:rPr lang="pt-BR" sz="3200" b="1" dirty="0"/>
              <a:t>Todos os Vicariatos e seus secretariados e comissões</a:t>
            </a:r>
          </a:p>
          <a:p>
            <a:r>
              <a:rPr lang="pt-BR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Instituições e organismos Arquidiocesanos</a:t>
            </a:r>
          </a:p>
          <a:p>
            <a:endParaRPr lang="pt-BR" sz="3200" b="1" dirty="0">
              <a:cs typeface="Times New Roman" panose="02020603050405020304" pitchFamily="18" charset="0"/>
            </a:endParaRPr>
          </a:p>
          <a:p>
            <a:r>
              <a:rPr lang="pt-BR" sz="3200" b="1" dirty="0">
                <a:cs typeface="Times New Roman" panose="02020603050405020304" pitchFamily="18" charset="0"/>
              </a:rPr>
              <a:t>3009 pessoas no formulário on-line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471882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0D0627E-8A8C-E38E-A2E0-D027EF3BCC8F}"/>
              </a:ext>
            </a:extLst>
          </p:cNvPr>
          <p:cNvSpPr txBox="1"/>
          <p:nvPr/>
        </p:nvSpPr>
        <p:spPr>
          <a:xfrm>
            <a:off x="1001252" y="1629454"/>
            <a:ext cx="1000212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2060"/>
                </a:solidFill>
              </a:rPr>
              <a:t>Os desafios pastorais que mais apareceram na Escuta, nos levaram a propor os temas para os próximos anos. </a:t>
            </a:r>
          </a:p>
          <a:p>
            <a:endParaRPr lang="pt-BR" sz="3600" b="1" dirty="0">
              <a:solidFill>
                <a:srgbClr val="002060"/>
              </a:solidFill>
            </a:endParaRPr>
          </a:p>
          <a:p>
            <a:r>
              <a:rPr lang="pt-BR" sz="3600" b="1" dirty="0">
                <a:solidFill>
                  <a:srgbClr val="002060"/>
                </a:solidFill>
              </a:rPr>
              <a:t>Lembrando que as DGAE serão publicadas após a Exortação Sinodal (provável que em 2026).</a:t>
            </a:r>
          </a:p>
          <a:p>
            <a:r>
              <a:rPr lang="pt-BR" sz="3600" b="1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651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1A53833-3DC6-A3EB-47F3-962807ACBCF3}"/>
              </a:ext>
            </a:extLst>
          </p:cNvPr>
          <p:cNvSpPr txBox="1"/>
          <p:nvPr/>
        </p:nvSpPr>
        <p:spPr>
          <a:xfrm>
            <a:off x="662609" y="551289"/>
            <a:ext cx="11237843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02060"/>
                </a:solidFill>
              </a:rPr>
              <a:t>	Ano pastoral de 2023</a:t>
            </a:r>
          </a:p>
          <a:p>
            <a:r>
              <a:rPr lang="pt-BR" sz="2800" b="1" dirty="0">
                <a:solidFill>
                  <a:srgbClr val="002060"/>
                </a:solidFill>
              </a:rPr>
              <a:t>	Tema: </a:t>
            </a:r>
            <a:r>
              <a:rPr lang="pt-BR" sz="2800" b="1" dirty="0">
                <a:solidFill>
                  <a:srgbClr val="FF0000"/>
                </a:solidFill>
              </a:rPr>
              <a:t>Comunhão, participação e missão</a:t>
            </a:r>
          </a:p>
          <a:p>
            <a:endParaRPr lang="pt-BR" sz="2800" b="1" dirty="0">
              <a:solidFill>
                <a:srgbClr val="002060"/>
              </a:solidFill>
            </a:endParaRPr>
          </a:p>
          <a:p>
            <a:r>
              <a:rPr lang="pt-BR" sz="2800" b="1" dirty="0">
                <a:solidFill>
                  <a:srgbClr val="002060"/>
                </a:solidFill>
              </a:rPr>
              <a:t>	Objetivos:</a:t>
            </a:r>
          </a:p>
          <a:p>
            <a:endParaRPr lang="pt-BR" sz="2000" b="1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b="1" dirty="0">
                <a:solidFill>
                  <a:srgbClr val="002060"/>
                </a:solidFill>
              </a:rPr>
              <a:t>Destacar a beleza da vida em comunidade, em fraternidade e comunhão.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/>
              <a:t>Enfatizar a missão das comunidades, dos conselhos, coordenações, comissões, Vicariatos, secretariados pastorais, enquanto instâncias sinodais de comunhão e participação.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/>
              <a:t>Melhorar a escuta da realidade das próprias instâncias pastorais, da Comunidade eclesial e do mundo.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/>
              <a:t>Identificar os desafios para a vivência da </a:t>
            </a:r>
            <a:r>
              <a:rPr lang="pt-BR" sz="2400" dirty="0" err="1"/>
              <a:t>sinodalidade</a:t>
            </a:r>
            <a:r>
              <a:rPr lang="pt-BR" sz="24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/>
              <a:t>Valorizar o papel da mulher nas instâncias de decisão.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/>
              <a:t> Retomar e celebrar o caminho do Projeto de Evangelização Proclamar a Palavra.</a:t>
            </a:r>
          </a:p>
          <a:p>
            <a:r>
              <a:rPr lang="pt-BR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23096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F8EC877-65A4-E037-AE7F-4B0E4EE6BAA9}"/>
              </a:ext>
            </a:extLst>
          </p:cNvPr>
          <p:cNvSpPr txBox="1"/>
          <p:nvPr/>
        </p:nvSpPr>
        <p:spPr>
          <a:xfrm>
            <a:off x="1033670" y="927652"/>
            <a:ext cx="104294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C00000"/>
                </a:solidFill>
              </a:rPr>
              <a:t>16 de maio - </a:t>
            </a:r>
            <a:r>
              <a:rPr lang="pt-BR" sz="2400" b="1" dirty="0">
                <a:solidFill>
                  <a:srgbClr val="002060"/>
                </a:solidFill>
              </a:rPr>
              <a:t>Lançamento da Cartilha na Assembleia Geral do Clero.</a:t>
            </a:r>
          </a:p>
          <a:p>
            <a:endParaRPr lang="pt-BR" sz="2400" b="1" dirty="0">
              <a:solidFill>
                <a:srgbClr val="002060"/>
              </a:solidFill>
            </a:endParaRPr>
          </a:p>
          <a:p>
            <a:r>
              <a:rPr lang="pt-BR" sz="2400" b="1" dirty="0">
                <a:solidFill>
                  <a:srgbClr val="C00000"/>
                </a:solidFill>
              </a:rPr>
              <a:t>25 de maio – </a:t>
            </a:r>
            <a:r>
              <a:rPr lang="pt-BR" sz="2400" b="1" dirty="0">
                <a:solidFill>
                  <a:srgbClr val="002060"/>
                </a:solidFill>
              </a:rPr>
              <a:t>Envio das Cartilhas para as paróquias, Regiões Episcopais, Vicariatos.</a:t>
            </a:r>
          </a:p>
          <a:p>
            <a:endParaRPr lang="pt-BR" sz="2400" b="1" dirty="0">
              <a:solidFill>
                <a:srgbClr val="002060"/>
              </a:solidFill>
            </a:endParaRPr>
          </a:p>
          <a:p>
            <a:r>
              <a:rPr lang="pt-BR" sz="2400" b="1" dirty="0">
                <a:solidFill>
                  <a:srgbClr val="C00000"/>
                </a:solidFill>
              </a:rPr>
              <a:t>Junho- </a:t>
            </a:r>
          </a:p>
          <a:p>
            <a:r>
              <a:rPr lang="pt-BR" sz="2400" b="1" dirty="0">
                <a:solidFill>
                  <a:srgbClr val="002060"/>
                </a:solidFill>
              </a:rPr>
              <a:t>Início do processo de reflexão sobre “Comunhão, Participação e Missão” em </a:t>
            </a:r>
            <a:r>
              <a:rPr lang="pt-BR" sz="2400" b="1" dirty="0" err="1">
                <a:solidFill>
                  <a:srgbClr val="002060"/>
                </a:solidFill>
              </a:rPr>
              <a:t>CPPs</a:t>
            </a:r>
            <a:r>
              <a:rPr lang="pt-BR" sz="2400" b="1" dirty="0">
                <a:solidFill>
                  <a:srgbClr val="002060"/>
                </a:solidFill>
              </a:rPr>
              <a:t>, Comunidades, Pastorais específicas, Conselhos Regionais e outros.</a:t>
            </a:r>
          </a:p>
          <a:p>
            <a:endParaRPr lang="pt-BR" sz="2400" b="1" dirty="0">
              <a:solidFill>
                <a:srgbClr val="002060"/>
              </a:solidFill>
            </a:endParaRPr>
          </a:p>
          <a:p>
            <a:endParaRPr lang="pt-BR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428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1FE338F-7751-3C18-CB5B-07FC5F126EEF}"/>
              </a:ext>
            </a:extLst>
          </p:cNvPr>
          <p:cNvSpPr txBox="1"/>
          <p:nvPr/>
        </p:nvSpPr>
        <p:spPr>
          <a:xfrm>
            <a:off x="1126435" y="1020417"/>
            <a:ext cx="1046921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02060"/>
                </a:solidFill>
              </a:rPr>
              <a:t>Agosto e setembro</a:t>
            </a:r>
          </a:p>
          <a:p>
            <a:endParaRPr lang="pt-BR" sz="2800" b="1" dirty="0">
              <a:solidFill>
                <a:srgbClr val="002060"/>
              </a:solidFill>
            </a:endParaRPr>
          </a:p>
          <a:p>
            <a:r>
              <a:rPr lang="pt-BR" sz="2800" b="1" dirty="0">
                <a:solidFill>
                  <a:srgbClr val="002060"/>
                </a:solidFill>
              </a:rPr>
              <a:t>           </a:t>
            </a:r>
            <a:r>
              <a:rPr lang="pt-BR" sz="2800" b="1" dirty="0"/>
              <a:t>- Região Episcopal - Recolher  e sintetizar as contribuições do processo de reflexão realizado nas paróquias e </a:t>
            </a:r>
            <a:r>
              <a:rPr lang="pt-BR" sz="2800" b="1" dirty="0" err="1"/>
              <a:t>Foranias</a:t>
            </a:r>
            <a:r>
              <a:rPr lang="pt-BR" sz="2800" b="1" dirty="0"/>
              <a:t>.</a:t>
            </a:r>
          </a:p>
          <a:p>
            <a:r>
              <a:rPr lang="pt-BR" sz="2800" b="1" dirty="0"/>
              <a:t>            - Vicariatos Especiais, Secretariados, Comissões – Sintetizar as contribuições do processo de reflexão.</a:t>
            </a:r>
          </a:p>
          <a:p>
            <a:endParaRPr lang="pt-BR" sz="2800" b="1" dirty="0"/>
          </a:p>
          <a:p>
            <a:r>
              <a:rPr lang="pt-BR" sz="2800" b="1" dirty="0"/>
              <a:t>            </a:t>
            </a:r>
            <a:r>
              <a:rPr lang="pt-BR" sz="2800" b="1" dirty="0">
                <a:solidFill>
                  <a:srgbClr val="C00000"/>
                </a:solidFill>
              </a:rPr>
              <a:t>- 30/09 – </a:t>
            </a:r>
            <a:r>
              <a:rPr lang="pt-BR" sz="2800" b="1" dirty="0"/>
              <a:t>envio das sínteses para o VEAP que fará uma síntese Arquidiocesana.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4742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822E6EB-8773-60E5-B90D-5016F2174A71}"/>
              </a:ext>
            </a:extLst>
          </p:cNvPr>
          <p:cNvSpPr txBox="1"/>
          <p:nvPr/>
        </p:nvSpPr>
        <p:spPr>
          <a:xfrm>
            <a:off x="834886" y="1166191"/>
            <a:ext cx="1084027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C00000"/>
                </a:solidFill>
              </a:rPr>
              <a:t>Novembro</a:t>
            </a:r>
          </a:p>
          <a:p>
            <a:r>
              <a:rPr lang="pt-BR" sz="3200" b="1" dirty="0">
                <a:solidFill>
                  <a:srgbClr val="002060"/>
                </a:solidFill>
              </a:rPr>
              <a:t>           - 18/11 - Encontro Pastoral Arquidiocesano – </a:t>
            </a:r>
            <a:r>
              <a:rPr lang="pt-BR" sz="2400" b="1" dirty="0">
                <a:solidFill>
                  <a:srgbClr val="002060"/>
                </a:solidFill>
              </a:rPr>
              <a:t>(apresentação da síntese das contribuições/sugestões e celebração do caminho do Projeto Pastoral Proclamar a Palavra (2019-2023)</a:t>
            </a:r>
          </a:p>
          <a:p>
            <a:endParaRPr lang="pt-BR" sz="2400" b="1" dirty="0">
              <a:solidFill>
                <a:srgbClr val="002060"/>
              </a:solidFill>
            </a:endParaRPr>
          </a:p>
          <a:p>
            <a:r>
              <a:rPr lang="pt-BR" sz="2400" b="1" dirty="0">
                <a:solidFill>
                  <a:srgbClr val="002060"/>
                </a:solidFill>
              </a:rPr>
              <a:t>	</a:t>
            </a:r>
            <a:r>
              <a:rPr lang="pt-BR" sz="2400" b="1" dirty="0">
                <a:solidFill>
                  <a:srgbClr val="002060"/>
                </a:solidFill>
                <a:highlight>
                  <a:srgbClr val="FFFF00"/>
                </a:highlight>
              </a:rPr>
              <a:t>- Participam: </a:t>
            </a:r>
          </a:p>
          <a:p>
            <a:r>
              <a:rPr lang="pt-BR" sz="2400" b="1" dirty="0">
                <a:solidFill>
                  <a:srgbClr val="002060"/>
                </a:solidFill>
              </a:rPr>
              <a:t>		- O padre de cada paróquia, </a:t>
            </a:r>
          </a:p>
          <a:p>
            <a:r>
              <a:rPr lang="pt-BR" sz="2400" b="1" dirty="0">
                <a:solidFill>
                  <a:srgbClr val="002060"/>
                </a:solidFill>
              </a:rPr>
              <a:t>		- dois leigos de cada paróquia, </a:t>
            </a:r>
          </a:p>
          <a:p>
            <a:r>
              <a:rPr lang="pt-BR" sz="2400" b="1" dirty="0">
                <a:solidFill>
                  <a:srgbClr val="002060"/>
                </a:solidFill>
              </a:rPr>
              <a:t>		- Os membros dos Conselhos de Pastoral das Regiões </a:t>
            </a:r>
          </a:p>
          <a:p>
            <a:r>
              <a:rPr lang="pt-BR" sz="2400" b="1" dirty="0">
                <a:solidFill>
                  <a:srgbClr val="002060"/>
                </a:solidFill>
              </a:rPr>
              <a:t>		- Conselhos dos Vicariatos...</a:t>
            </a:r>
          </a:p>
          <a:p>
            <a:r>
              <a:rPr lang="pt-BR" sz="2400" b="1" dirty="0">
                <a:solidFill>
                  <a:srgbClr val="002060"/>
                </a:solidFill>
              </a:rPr>
              <a:t>		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266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B4B4C67-204B-014C-3E92-90589998673B}"/>
              </a:ext>
            </a:extLst>
          </p:cNvPr>
          <p:cNvSpPr txBox="1"/>
          <p:nvPr/>
        </p:nvSpPr>
        <p:spPr>
          <a:xfrm>
            <a:off x="1399309" y="1122218"/>
            <a:ext cx="97258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t-BR" sz="2800" dirty="0"/>
              <a:t>Houve clareza na proposta do ano pastoral “comunhão participação e missão”?</a:t>
            </a:r>
          </a:p>
          <a:p>
            <a:pPr marL="342900" indent="-342900">
              <a:buAutoNum type="arabicPeriod"/>
            </a:pPr>
            <a:endParaRPr lang="pt-BR" sz="2800" dirty="0"/>
          </a:p>
          <a:p>
            <a:pPr marL="342900" indent="-342900">
              <a:buAutoNum type="arabicPeriod"/>
            </a:pPr>
            <a:endParaRPr lang="pt-BR" sz="2800" dirty="0"/>
          </a:p>
          <a:p>
            <a:pPr marL="342900" indent="-342900">
              <a:buAutoNum type="arabicPeriod"/>
            </a:pPr>
            <a:endParaRPr lang="pt-BR" sz="2800" dirty="0"/>
          </a:p>
          <a:p>
            <a:pPr marL="342900" indent="-342900">
              <a:buAutoNum type="arabicPeriod"/>
            </a:pPr>
            <a:r>
              <a:rPr lang="pt-BR" sz="2800" dirty="0"/>
              <a:t>Como as paróquias acolheram o processo?</a:t>
            </a:r>
          </a:p>
        </p:txBody>
      </p:sp>
    </p:spTree>
    <p:extLst>
      <p:ext uri="{BB962C8B-B14F-4D97-AF65-F5344CB8AC3E}">
        <p14:creationId xmlns:p14="http://schemas.microsoft.com/office/powerpoint/2010/main" val="42476810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483</Words>
  <Application>Microsoft Office PowerPoint</Application>
  <PresentationFormat>Widescreen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Lucimara Trevizan</dc:creator>
  <cp:lastModifiedBy>RENSC</cp:lastModifiedBy>
  <cp:revision>3</cp:revision>
  <dcterms:created xsi:type="dcterms:W3CDTF">2023-08-22T20:31:08Z</dcterms:created>
  <dcterms:modified xsi:type="dcterms:W3CDTF">2023-09-23T11:05:26Z</dcterms:modified>
</cp:coreProperties>
</file>